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EE4D5-E82D-4388-8656-1A2DCD7577AB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D5FD8-33AC-4627-BFA7-DE70C2FB5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937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011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269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920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7620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631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E984BF4-4F94-4116-B68A-7563310F1532}" type="slidenum">
              <a:rPr lang="en-GB" smtClean="0"/>
              <a:pPr>
                <a:defRPr/>
              </a:pPr>
              <a:t>6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18189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142" y="188640"/>
            <a:ext cx="8033657" cy="864096"/>
          </a:xfrm>
        </p:spPr>
        <p:txBody>
          <a:bodyPr/>
          <a:lstStyle/>
          <a:p>
            <a:pPr algn="l"/>
            <a:r>
              <a:rPr lang="nl-NL" sz="1800" b="1" dirty="0" smtClean="0">
                <a:solidFill>
                  <a:schemeClr val="accent1">
                    <a:lumMod val="75000"/>
                  </a:schemeClr>
                </a:solidFill>
              </a:rPr>
              <a:t>Water </a:t>
            </a:r>
            <a:r>
              <a:rPr lang="nl-NL" sz="1800" b="1" dirty="0" smtClean="0">
                <a:solidFill>
                  <a:schemeClr val="accent1">
                    <a:lumMod val="75000"/>
                  </a:schemeClr>
                </a:solidFill>
              </a:rPr>
              <a:t>Sector </a:t>
            </a:r>
            <a:r>
              <a:rPr lang="nl-NL" sz="1800" b="1" dirty="0" smtClean="0">
                <a:solidFill>
                  <a:schemeClr val="accent1">
                    <a:lumMod val="75000"/>
                  </a:schemeClr>
                </a:solidFill>
              </a:rPr>
              <a:t>Trust Fund</a:t>
            </a:r>
            <a: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  <a:t>SOCIAL MARKETING </a:t>
            </a:r>
            <a:endParaRPr lang="nl-NL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142" y="1052736"/>
            <a:ext cx="7879298" cy="449342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457200" indent="-457200">
              <a:buNone/>
            </a:pPr>
            <a:endParaRPr lang="nl-NL" sz="8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nl-NL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Hand Washing;  Knowledge Attitude &amp; Practice </a:t>
            </a:r>
            <a:r>
              <a:rPr lang="nl-NL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(KAP)</a:t>
            </a:r>
            <a:endParaRPr lang="nl-NL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None/>
            </a:pPr>
            <a:endParaRPr lang="nl-NL" sz="2400" i="1" dirty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 smtClean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 smtClean="0">
              <a:solidFill>
                <a:srgbClr val="C00000"/>
              </a:solidFill>
            </a:endParaRPr>
          </a:p>
          <a:p>
            <a:pPr marL="11113" indent="-11113">
              <a:buNone/>
            </a:pPr>
            <a:endParaRPr lang="nl-NL" sz="2000" i="1" dirty="0" smtClean="0"/>
          </a:p>
          <a:p>
            <a:pPr marL="457200" indent="-457200" algn="ctr">
              <a:buNone/>
            </a:pPr>
            <a:endParaRPr lang="nl-NL" sz="20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773711"/>
              </p:ext>
            </p:extLst>
          </p:nvPr>
        </p:nvGraphicFramePr>
        <p:xfrm>
          <a:off x="653142" y="4448876"/>
          <a:ext cx="787929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79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96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80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i="1" dirty="0" smtClean="0"/>
                        <a:t>people, place, product, price, participation, promotion, policy, programs, positioning, partnerships</a:t>
                      </a:r>
                      <a:r>
                        <a:rPr lang="nl-NL" sz="2000" i="1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nl-NL" sz="2000" i="1" dirty="0" smtClean="0">
                          <a:solidFill>
                            <a:srgbClr val="FFC000"/>
                          </a:solidFill>
                        </a:rPr>
                        <a:t> poo</a:t>
                      </a:r>
                      <a:r>
                        <a:rPr lang="nl-NL" sz="2000" i="1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nl-NL" sz="2000" i="1" baseline="0" dirty="0" smtClean="0">
                          <a:solidFill>
                            <a:srgbClr val="FFC000"/>
                          </a:solidFill>
                        </a:rPr>
                        <a:t> pee</a:t>
                      </a:r>
                      <a:endParaRPr lang="nl-NL" sz="2000" i="1" dirty="0" smtClean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0296" y="1559720"/>
            <a:ext cx="4446216" cy="288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96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134" y="391886"/>
            <a:ext cx="8030666" cy="66085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</a:rPr>
              <a:t>Hand washing </a:t>
            </a:r>
            <a:r>
              <a:rPr lang="nl-NL" sz="2800" b="1" dirty="0" smtClean="0">
                <a:solidFill>
                  <a:srgbClr val="C00000"/>
                </a:solidFill>
              </a:rPr>
              <a:t>&amp; KAP (</a:t>
            </a:r>
            <a:r>
              <a:rPr lang="nl-NL" sz="2800" b="1" dirty="0" smtClean="0">
                <a:solidFill>
                  <a:srgbClr val="00B050"/>
                </a:solidFill>
              </a:rPr>
              <a:t>Knowledge</a:t>
            </a:r>
            <a:r>
              <a:rPr lang="nl-NL" sz="2800" b="1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nl-NL" sz="2800" b="1" dirty="0" smtClean="0">
                <a:solidFill>
                  <a:srgbClr val="C00000"/>
                </a:solidFill>
              </a:rPr>
              <a:t> </a:t>
            </a:r>
            <a:r>
              <a:rPr lang="nl-NL" sz="2800" b="1" dirty="0" smtClean="0">
                <a:solidFill>
                  <a:schemeClr val="tx2">
                    <a:lumMod val="75000"/>
                  </a:schemeClr>
                </a:solidFill>
              </a:rPr>
              <a:t>Attitude,</a:t>
            </a:r>
            <a:r>
              <a:rPr lang="nl-NL" sz="2800" b="1" dirty="0" smtClean="0">
                <a:solidFill>
                  <a:srgbClr val="C00000"/>
                </a:solidFill>
              </a:rPr>
              <a:t> Practice)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134" y="1241985"/>
            <a:ext cx="7859216" cy="3744415"/>
          </a:xfrm>
          <a:solidFill>
            <a:schemeClr val="bg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marL="0" lvl="2" indent="0">
              <a:buNone/>
            </a:pPr>
            <a:endParaRPr lang="nl-NL" sz="8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3600" b="1" dirty="0" smtClean="0">
                <a:solidFill>
                  <a:srgbClr val="00B050"/>
                </a:solidFill>
                <a:ea typeface="Calibri"/>
                <a:cs typeface="Times New Roman"/>
              </a:rPr>
              <a:t>Knowledge: </a:t>
            </a:r>
            <a:endParaRPr lang="nl-NL" sz="3600" b="1" dirty="0">
              <a:solidFill>
                <a:srgbClr val="00B050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/>
              <a:buChar char=""/>
            </a:pPr>
            <a:r>
              <a:rPr lang="en-GB" sz="2000" b="1" dirty="0">
                <a:ea typeface="Calibri"/>
                <a:cs typeface="Times New Roman"/>
              </a:rPr>
              <a:t>Why</a:t>
            </a:r>
            <a:r>
              <a:rPr lang="en-GB" sz="2000" dirty="0">
                <a:ea typeface="Calibri"/>
                <a:cs typeface="Times New Roman"/>
              </a:rPr>
              <a:t> you need to wash your hands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/>
              <a:buChar char=""/>
            </a:pPr>
            <a:r>
              <a:rPr lang="en-GB" sz="2000" b="1" dirty="0">
                <a:ea typeface="Calibri"/>
                <a:cs typeface="Times New Roman"/>
              </a:rPr>
              <a:t>When</a:t>
            </a:r>
            <a:r>
              <a:rPr lang="en-GB" sz="2000" dirty="0">
                <a:ea typeface="Calibri"/>
                <a:cs typeface="Times New Roman"/>
              </a:rPr>
              <a:t> you need to wash your hands … after </a:t>
            </a:r>
            <a:r>
              <a:rPr lang="en-GB" sz="2000" dirty="0" smtClean="0">
                <a:ea typeface="Calibri"/>
                <a:cs typeface="Times New Roman"/>
              </a:rPr>
              <a:t>using </a:t>
            </a:r>
            <a:r>
              <a:rPr lang="en-GB" sz="2000" dirty="0">
                <a:ea typeface="Calibri"/>
                <a:cs typeface="Times New Roman"/>
              </a:rPr>
              <a:t>the toilet, </a:t>
            </a:r>
            <a:r>
              <a:rPr lang="en-GB" sz="2000" dirty="0" smtClean="0">
                <a:ea typeface="Calibri"/>
                <a:cs typeface="Times New Roman"/>
              </a:rPr>
              <a:t>before &amp; after </a:t>
            </a:r>
            <a:r>
              <a:rPr lang="en-GB" sz="2000" dirty="0">
                <a:ea typeface="Calibri"/>
                <a:cs typeface="Times New Roman"/>
              </a:rPr>
              <a:t>eating, etc. 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/>
              <a:buChar char=""/>
            </a:pPr>
            <a:r>
              <a:rPr lang="en-GB" sz="2000" b="1" dirty="0">
                <a:ea typeface="Calibri"/>
                <a:cs typeface="Times New Roman"/>
              </a:rPr>
              <a:t>Where</a:t>
            </a:r>
            <a:r>
              <a:rPr lang="en-GB" sz="2000" dirty="0">
                <a:ea typeface="Calibri"/>
                <a:cs typeface="Times New Roman"/>
              </a:rPr>
              <a:t> you should wash your hands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/>
              <a:buChar char=""/>
            </a:pPr>
            <a:r>
              <a:rPr lang="en-GB" sz="2000" b="1" dirty="0">
                <a:ea typeface="Calibri"/>
                <a:cs typeface="Times New Roman"/>
              </a:rPr>
              <a:t>What</a:t>
            </a:r>
            <a:r>
              <a:rPr lang="en-GB" sz="2000" dirty="0">
                <a:ea typeface="Calibri"/>
                <a:cs typeface="Times New Roman"/>
              </a:rPr>
              <a:t> you need to wash your hands … clean water, soap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"/>
            </a:pPr>
            <a:r>
              <a:rPr lang="en-GB" sz="2000" b="1" dirty="0">
                <a:ea typeface="Calibri"/>
                <a:cs typeface="Times New Roman"/>
              </a:rPr>
              <a:t>How</a:t>
            </a:r>
            <a:r>
              <a:rPr lang="en-GB" sz="2000" dirty="0">
                <a:ea typeface="Calibri"/>
                <a:cs typeface="Times New Roman"/>
              </a:rPr>
              <a:t> you should wash your hands </a:t>
            </a:r>
            <a:endParaRPr lang="nl-NL" sz="2000" dirty="0">
              <a:ea typeface="Calibri"/>
              <a:cs typeface="Times New Roman"/>
            </a:endParaRPr>
          </a:p>
          <a:p>
            <a:pPr marL="0" lvl="0" indent="0" algn="just">
              <a:spcAft>
                <a:spcPts val="1200"/>
              </a:spcAft>
              <a:buNone/>
            </a:pPr>
            <a:endParaRPr lang="nl-N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5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148" y="274638"/>
            <a:ext cx="7824651" cy="778098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</a:rPr>
              <a:t>Hand washing </a:t>
            </a:r>
            <a:r>
              <a:rPr lang="nl-NL" sz="2800" b="1" dirty="0" smtClean="0">
                <a:solidFill>
                  <a:srgbClr val="C00000"/>
                </a:solidFill>
              </a:rPr>
              <a:t>&amp; KAP (</a:t>
            </a:r>
            <a:r>
              <a:rPr lang="nl-NL" sz="2800" b="1" dirty="0" smtClean="0">
                <a:solidFill>
                  <a:srgbClr val="00B050"/>
                </a:solidFill>
              </a:rPr>
              <a:t>Knowledge</a:t>
            </a:r>
            <a:r>
              <a:rPr lang="nl-NL" sz="2800" b="1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nl-NL" sz="2800" b="1" dirty="0" smtClean="0">
                <a:solidFill>
                  <a:srgbClr val="C00000"/>
                </a:solidFill>
              </a:rPr>
              <a:t> </a:t>
            </a:r>
            <a:r>
              <a:rPr lang="nl-NL" sz="2800" b="1" dirty="0" smtClean="0">
                <a:solidFill>
                  <a:schemeClr val="tx2">
                    <a:lumMod val="75000"/>
                  </a:schemeClr>
                </a:solidFill>
              </a:rPr>
              <a:t>Attitude,</a:t>
            </a:r>
            <a:r>
              <a:rPr lang="nl-NL" sz="2800" b="1" dirty="0" smtClean="0">
                <a:solidFill>
                  <a:srgbClr val="C00000"/>
                </a:solidFill>
              </a:rPr>
              <a:t> Practice)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980728"/>
            <a:ext cx="7955280" cy="4608512"/>
          </a:xfrm>
          <a:solidFill>
            <a:schemeClr val="bg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marL="0" lvl="2" indent="0">
              <a:buNone/>
            </a:pPr>
            <a:endParaRPr lang="nl-NL" sz="8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Times New Roman"/>
              </a:rPr>
              <a:t>Attitude: </a:t>
            </a:r>
            <a:endParaRPr lang="nl-NL" sz="36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000" u="sng" dirty="0">
                <a:ea typeface="Calibri"/>
                <a:cs typeface="Times New Roman"/>
              </a:rPr>
              <a:t>Hand washing is important but:… 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there is no need, my hands are clean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I am in a hurry I have no time to wash my hands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its cumbersome 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there is no water (not enough water)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there is no soap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I don’t know how to wash my hands properly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etc.</a:t>
            </a:r>
            <a:endParaRPr lang="nl-NL" sz="2000" dirty="0">
              <a:ea typeface="Calibri"/>
              <a:cs typeface="Times New Roman"/>
            </a:endParaRPr>
          </a:p>
          <a:p>
            <a:pPr marL="0" lvl="0" indent="0" algn="just">
              <a:spcAft>
                <a:spcPts val="1200"/>
              </a:spcAft>
              <a:buNone/>
            </a:pPr>
            <a:endParaRPr lang="nl-N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24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392" y="274638"/>
            <a:ext cx="8044408" cy="778098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</a:rPr>
              <a:t>Hand washing </a:t>
            </a:r>
            <a:r>
              <a:rPr lang="nl-NL" sz="2800" b="1" dirty="0" smtClean="0">
                <a:solidFill>
                  <a:srgbClr val="C00000"/>
                </a:solidFill>
              </a:rPr>
              <a:t>&amp; KAP (</a:t>
            </a:r>
            <a:r>
              <a:rPr lang="nl-NL" sz="2800" b="1" dirty="0" smtClean="0">
                <a:solidFill>
                  <a:srgbClr val="00B050"/>
                </a:solidFill>
              </a:rPr>
              <a:t>Knowledge</a:t>
            </a:r>
            <a:r>
              <a:rPr lang="nl-NL" sz="2800" b="1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nl-NL" sz="2800" b="1" dirty="0" smtClean="0">
                <a:solidFill>
                  <a:srgbClr val="C00000"/>
                </a:solidFill>
              </a:rPr>
              <a:t> </a:t>
            </a:r>
            <a:r>
              <a:rPr lang="nl-NL" sz="2800" b="1" dirty="0" smtClean="0">
                <a:solidFill>
                  <a:schemeClr val="tx2">
                    <a:lumMod val="75000"/>
                  </a:schemeClr>
                </a:solidFill>
              </a:rPr>
              <a:t>Attitude,</a:t>
            </a:r>
            <a:r>
              <a:rPr lang="nl-NL" sz="2800" b="1" dirty="0" smtClean="0">
                <a:solidFill>
                  <a:srgbClr val="C00000"/>
                </a:solidFill>
              </a:rPr>
              <a:t> Practice)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392" y="1052736"/>
            <a:ext cx="7859216" cy="4603481"/>
          </a:xfrm>
          <a:solidFill>
            <a:schemeClr val="bg2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 marL="0" lvl="2" indent="0">
              <a:buNone/>
            </a:pPr>
            <a:endParaRPr lang="nl-NL" sz="8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Times New Roman"/>
              </a:rPr>
              <a:t>Attitude: </a:t>
            </a:r>
            <a:endParaRPr lang="nl-NL" sz="36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2000" u="sng" dirty="0">
                <a:ea typeface="Calibri"/>
                <a:cs typeface="Times New Roman"/>
              </a:rPr>
              <a:t>Hand washing is </a:t>
            </a:r>
            <a:r>
              <a:rPr lang="en-GB" sz="2000" b="1" u="sng" dirty="0">
                <a:ea typeface="Calibri"/>
                <a:cs typeface="Times New Roman"/>
              </a:rPr>
              <a:t>not</a:t>
            </a:r>
            <a:r>
              <a:rPr lang="en-GB" sz="2000" u="sng" dirty="0">
                <a:ea typeface="Calibri"/>
                <a:cs typeface="Times New Roman"/>
              </a:rPr>
              <a:t> so important because: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there is no reason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it’s a waste of time and money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germs do not kill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its not part of our culture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my hands are usually not dirty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my parents never used to wash their hands and they are okay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the surroundings are so dirty here anyway 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the surroundings are very clean here (e.g. the toilet)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no one else does it so why should I? 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God decides whether I will become sick or not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etc.</a:t>
            </a:r>
            <a:endParaRPr lang="nl-NL" sz="2000" dirty="0">
              <a:ea typeface="Calibri"/>
              <a:cs typeface="Times New Roman"/>
            </a:endParaRPr>
          </a:p>
          <a:p>
            <a:pPr marL="0" lvl="0" indent="0" algn="just">
              <a:spcAft>
                <a:spcPts val="1200"/>
              </a:spcAft>
              <a:buNone/>
            </a:pPr>
            <a:endParaRPr lang="nl-N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8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470" y="274638"/>
            <a:ext cx="8167329" cy="778098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</a:rPr>
              <a:t>Hand washing </a:t>
            </a:r>
            <a:r>
              <a:rPr lang="nl-NL" sz="2800" b="1" dirty="0" smtClean="0">
                <a:solidFill>
                  <a:srgbClr val="C00000"/>
                </a:solidFill>
              </a:rPr>
              <a:t>&amp; KAP (</a:t>
            </a:r>
            <a:r>
              <a:rPr lang="nl-NL" sz="2800" b="1" dirty="0" smtClean="0">
                <a:solidFill>
                  <a:srgbClr val="00B050"/>
                </a:solidFill>
              </a:rPr>
              <a:t>Knowledge</a:t>
            </a:r>
            <a:r>
              <a:rPr lang="nl-NL" sz="2800" b="1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nl-NL" sz="2800" b="1" dirty="0" smtClean="0">
                <a:solidFill>
                  <a:srgbClr val="C00000"/>
                </a:solidFill>
              </a:rPr>
              <a:t> </a:t>
            </a:r>
            <a:r>
              <a:rPr lang="nl-NL" sz="2800" b="1" dirty="0" smtClean="0">
                <a:solidFill>
                  <a:schemeClr val="tx2">
                    <a:lumMod val="75000"/>
                  </a:schemeClr>
                </a:solidFill>
              </a:rPr>
              <a:t>Attitude,</a:t>
            </a:r>
            <a:r>
              <a:rPr lang="nl-NL" sz="2800" b="1" dirty="0" smtClean="0">
                <a:solidFill>
                  <a:srgbClr val="C00000"/>
                </a:solidFill>
              </a:rPr>
              <a:t> </a:t>
            </a:r>
            <a:r>
              <a:rPr lang="nl-NL" sz="2800" b="1" dirty="0" smtClean="0">
                <a:solidFill>
                  <a:srgbClr val="C00000"/>
                </a:solidFill>
              </a:rPr>
              <a:t>Practice)s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471" y="1163933"/>
            <a:ext cx="8280920" cy="4176464"/>
          </a:xfrm>
          <a:solidFill>
            <a:schemeClr val="bg2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 marL="0" lvl="2" indent="0">
              <a:buNone/>
            </a:pPr>
            <a:endParaRPr lang="nl-NL" sz="8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dirty="0" smtClean="0">
                <a:solidFill>
                  <a:srgbClr val="C00000"/>
                </a:solidFill>
                <a:ea typeface="Calibri"/>
                <a:cs typeface="Times New Roman"/>
              </a:rPr>
              <a:t>Practice:</a:t>
            </a:r>
            <a:endParaRPr lang="nl-NL" sz="3600" b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Hands are always washed but not </a:t>
            </a:r>
            <a:r>
              <a:rPr lang="en-GB" sz="2000" u="sng" dirty="0">
                <a:ea typeface="Calibri"/>
                <a:cs typeface="Times New Roman"/>
              </a:rPr>
              <a:t>properly</a:t>
            </a:r>
            <a:r>
              <a:rPr lang="en-GB" sz="2000" dirty="0">
                <a:ea typeface="Calibri"/>
                <a:cs typeface="Times New Roman"/>
              </a:rPr>
              <a:t> (due to a lack of knowledge)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Hands are always washed but not </a:t>
            </a:r>
            <a:r>
              <a:rPr lang="en-GB" sz="2000" u="sng" dirty="0">
                <a:ea typeface="Calibri"/>
                <a:cs typeface="Times New Roman"/>
              </a:rPr>
              <a:t>properly</a:t>
            </a:r>
            <a:r>
              <a:rPr lang="en-GB" sz="2000" dirty="0">
                <a:ea typeface="Calibri"/>
                <a:cs typeface="Times New Roman"/>
              </a:rPr>
              <a:t> (due to a lack of water, soap, ashes, etc.)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Hands are </a:t>
            </a:r>
            <a:r>
              <a:rPr lang="en-GB" sz="2000" u="sng" dirty="0">
                <a:ea typeface="Calibri"/>
                <a:cs typeface="Times New Roman"/>
              </a:rPr>
              <a:t>not always</a:t>
            </a:r>
            <a:r>
              <a:rPr lang="en-GB" sz="2000" dirty="0">
                <a:ea typeface="Calibri"/>
                <a:cs typeface="Times New Roman"/>
              </a:rPr>
              <a:t> washed (after using the toilet)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Hands are not washed </a:t>
            </a:r>
            <a:r>
              <a:rPr lang="en-GB" sz="2000" i="1" u="sng" dirty="0">
                <a:ea typeface="Calibri"/>
                <a:cs typeface="Times New Roman"/>
              </a:rPr>
              <a:t>before</a:t>
            </a:r>
            <a:r>
              <a:rPr lang="en-GB" sz="2000" dirty="0">
                <a:ea typeface="Calibri"/>
                <a:cs typeface="Times New Roman"/>
              </a:rPr>
              <a:t> or </a:t>
            </a:r>
            <a:r>
              <a:rPr lang="en-GB" sz="2000" i="1" u="sng" dirty="0">
                <a:ea typeface="Calibri"/>
                <a:cs typeface="Times New Roman"/>
              </a:rPr>
              <a:t>after</a:t>
            </a:r>
            <a:r>
              <a:rPr lang="en-GB" sz="2000" dirty="0">
                <a:ea typeface="Calibri"/>
                <a:cs typeface="Times New Roman"/>
              </a:rPr>
              <a:t> certain activities (e.g. having a meal)  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Hands are (almost) </a:t>
            </a:r>
            <a:r>
              <a:rPr lang="en-GB" sz="2000" u="sng" dirty="0">
                <a:ea typeface="Calibri"/>
                <a:cs typeface="Times New Roman"/>
              </a:rPr>
              <a:t>never</a:t>
            </a:r>
            <a:r>
              <a:rPr lang="en-GB" sz="2000" dirty="0">
                <a:ea typeface="Calibri"/>
                <a:cs typeface="Times New Roman"/>
              </a:rPr>
              <a:t> washed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Hands cannot be washed (due to a lack of water) </a:t>
            </a:r>
            <a:endParaRPr lang="nl-NL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"/>
            </a:pPr>
            <a:r>
              <a:rPr lang="en-GB" sz="2000" dirty="0">
                <a:ea typeface="Calibri"/>
                <a:cs typeface="Times New Roman"/>
              </a:rPr>
              <a:t>etc.</a:t>
            </a:r>
            <a:endParaRPr lang="nl-NL" sz="2000" dirty="0">
              <a:ea typeface="Calibri"/>
              <a:cs typeface="Times New Roman"/>
            </a:endParaRPr>
          </a:p>
          <a:p>
            <a:pPr marL="0" lvl="0" indent="0" algn="just">
              <a:spcAft>
                <a:spcPts val="1200"/>
              </a:spcAft>
              <a:buNone/>
            </a:pPr>
            <a:endParaRPr lang="nl-N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86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09600" y="142875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55575" y="214313"/>
            <a:ext cx="7674049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Thank You!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B5550899-29CD-4AE1-91F5-837D3E77BA0E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978" y="1000126"/>
            <a:ext cx="6444548" cy="455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00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379</Words>
  <Application>Microsoft Office PowerPoint</Application>
  <PresentationFormat>On-screen Show (4:3)</PresentationFormat>
  <Paragraphs>66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Papyrus</vt:lpstr>
      <vt:lpstr>Times New Roman</vt:lpstr>
      <vt:lpstr>Wingdings</vt:lpstr>
      <vt:lpstr>Office Theme</vt:lpstr>
      <vt:lpstr>Water Sector Trust Fund SOCIAL MARKETING </vt:lpstr>
      <vt:lpstr>Hand washing &amp; KAP (Knowledge, Attitude, Practice)</vt:lpstr>
      <vt:lpstr>Hand washing &amp; KAP (Knowledge, Attitude, Practice)</vt:lpstr>
      <vt:lpstr>Hand washing &amp; KAP (Knowledge, Attitude, Practice)</vt:lpstr>
      <vt:lpstr>Hand washing &amp; KAP (Knowledge, Attitude, Practice)s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Charlotte</cp:lastModifiedBy>
  <cp:revision>8</cp:revision>
  <dcterms:created xsi:type="dcterms:W3CDTF">2017-07-24T09:02:33Z</dcterms:created>
  <dcterms:modified xsi:type="dcterms:W3CDTF">2017-08-03T07:37:05Z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145994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